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57" r:id="rId4"/>
    <p:sldId id="285" r:id="rId5"/>
    <p:sldId id="282" r:id="rId6"/>
    <p:sldId id="283" r:id="rId7"/>
    <p:sldId id="306" r:id="rId8"/>
    <p:sldId id="309" r:id="rId9"/>
    <p:sldId id="311" r:id="rId10"/>
    <p:sldId id="261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515"/>
    <a:srgbClr val="D3232A"/>
    <a:srgbClr val="46130F"/>
    <a:srgbClr val="AF0203"/>
    <a:srgbClr val="D98201"/>
    <a:srgbClr val="E0E0E0"/>
    <a:srgbClr val="D99101"/>
    <a:srgbClr val="E59901"/>
    <a:srgbClr val="FEAA02"/>
    <a:srgbClr val="FEC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6182" autoAdjust="0"/>
  </p:normalViewPr>
  <p:slideViewPr>
    <p:cSldViewPr snapToGrid="0">
      <p:cViewPr varScale="1">
        <p:scale>
          <a:sx n="88" d="100"/>
          <a:sy n="88" d="100"/>
        </p:scale>
        <p:origin x="72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5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974D2E2-7ACA-4BE9-912A-DB1559DC97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50713" t="-39313" b="-393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2AD71D5-2247-4B77-A3C0-3DFF187B445E}"/>
              </a:ext>
            </a:extLst>
          </p:cNvPr>
          <p:cNvSpPr/>
          <p:nvPr userDrawn="1"/>
        </p:nvSpPr>
        <p:spPr>
          <a:xfrm>
            <a:off x="-1" y="1213589"/>
            <a:ext cx="12190776" cy="5649308"/>
          </a:xfrm>
          <a:custGeom>
            <a:avLst/>
            <a:gdLst>
              <a:gd name="connsiteX0" fmla="*/ 0 w 12190776"/>
              <a:gd name="connsiteY0" fmla="*/ 0 h 5649308"/>
              <a:gd name="connsiteX1" fmla="*/ 4503451 w 12190776"/>
              <a:gd name="connsiteY1" fmla="*/ 2715046 h 5649308"/>
              <a:gd name="connsiteX2" fmla="*/ 6682343 w 12190776"/>
              <a:gd name="connsiteY2" fmla="*/ 1380781 h 5649308"/>
              <a:gd name="connsiteX3" fmla="*/ 12190776 w 12190776"/>
              <a:gd name="connsiteY3" fmla="*/ 3787354 h 5649308"/>
              <a:gd name="connsiteX4" fmla="*/ 12190776 w 12190776"/>
              <a:gd name="connsiteY4" fmla="*/ 3996777 h 5649308"/>
              <a:gd name="connsiteX5" fmla="*/ 12190776 w 12190776"/>
              <a:gd name="connsiteY5" fmla="*/ 5439885 h 5649308"/>
              <a:gd name="connsiteX6" fmla="*/ 12190776 w 12190776"/>
              <a:gd name="connsiteY6" fmla="*/ 5649308 h 5649308"/>
              <a:gd name="connsiteX7" fmla="*/ 0 w 12190776"/>
              <a:gd name="connsiteY7" fmla="*/ 5649308 h 5649308"/>
              <a:gd name="connsiteX8" fmla="*/ 0 w 12190776"/>
              <a:gd name="connsiteY8" fmla="*/ 5439885 h 5649308"/>
              <a:gd name="connsiteX9" fmla="*/ 0 w 12190776"/>
              <a:gd name="connsiteY9" fmla="*/ 209423 h 564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0776" h="5649308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3" y="1380781"/>
                </a:cubicBezTo>
                <a:cubicBezTo>
                  <a:pt x="8328752" y="1128617"/>
                  <a:pt x="12190776" y="3787354"/>
                  <a:pt x="12190776" y="3787354"/>
                </a:cubicBezTo>
                <a:lnTo>
                  <a:pt x="12190776" y="3996777"/>
                </a:lnTo>
                <a:lnTo>
                  <a:pt x="12190776" y="5439885"/>
                </a:lnTo>
                <a:lnTo>
                  <a:pt x="12190776" y="5649308"/>
                </a:lnTo>
                <a:lnTo>
                  <a:pt x="0" y="5649308"/>
                </a:lnTo>
                <a:lnTo>
                  <a:pt x="0" y="5439885"/>
                </a:lnTo>
                <a:lnTo>
                  <a:pt x="0" y="20942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A8ABBC3-E095-4685-A5FE-2A57C9DE220B}"/>
              </a:ext>
            </a:extLst>
          </p:cNvPr>
          <p:cNvSpPr/>
          <p:nvPr/>
        </p:nvSpPr>
        <p:spPr>
          <a:xfrm>
            <a:off x="2330679" y="2577590"/>
            <a:ext cx="8409542" cy="1505639"/>
          </a:xfrm>
          <a:custGeom>
            <a:avLst/>
            <a:gdLst>
              <a:gd name="connsiteX0" fmla="*/ 2172771 w 8409542"/>
              <a:gd name="connsiteY0" fmla="*/ 1510178 h 1505638"/>
              <a:gd name="connsiteX1" fmla="*/ 4400627 w 8409542"/>
              <a:gd name="connsiteY1" fmla="*/ 126949 h 1505638"/>
              <a:gd name="connsiteX2" fmla="*/ 8419335 w 8409542"/>
              <a:gd name="connsiteY2" fmla="*/ 1517522 h 1505638"/>
              <a:gd name="connsiteX3" fmla="*/ 4351663 w 8409542"/>
              <a:gd name="connsiteY3" fmla="*/ 16780 h 1505638"/>
              <a:gd name="connsiteX4" fmla="*/ 2172771 w 8409542"/>
              <a:gd name="connsiteY4" fmla="*/ 1351045 h 1505638"/>
              <a:gd name="connsiteX5" fmla="*/ 0 w 8409542"/>
              <a:gd name="connsiteY5" fmla="*/ 468472 h 1505638"/>
              <a:gd name="connsiteX6" fmla="*/ 2172771 w 8409542"/>
              <a:gd name="connsiteY6" fmla="*/ 1510178 h 15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542" h="1505638">
                <a:moveTo>
                  <a:pt x="2172771" y="1510178"/>
                </a:moveTo>
                <a:cubicBezTo>
                  <a:pt x="3237735" y="1546901"/>
                  <a:pt x="3360145" y="286081"/>
                  <a:pt x="4400627" y="126949"/>
                </a:cubicBezTo>
                <a:cubicBezTo>
                  <a:pt x="5389697" y="-24839"/>
                  <a:pt x="7162188" y="819787"/>
                  <a:pt x="8419335" y="1517522"/>
                </a:cubicBezTo>
                <a:cubicBezTo>
                  <a:pt x="7147499" y="773272"/>
                  <a:pt x="5345629" y="-135008"/>
                  <a:pt x="4351663" y="16780"/>
                </a:cubicBezTo>
                <a:cubicBezTo>
                  <a:pt x="3311181" y="175913"/>
                  <a:pt x="3237735" y="1387768"/>
                  <a:pt x="2172771" y="1351045"/>
                </a:cubicBezTo>
                <a:cubicBezTo>
                  <a:pt x="1532569" y="1329012"/>
                  <a:pt x="740578" y="942197"/>
                  <a:pt x="0" y="468472"/>
                </a:cubicBezTo>
                <a:cubicBezTo>
                  <a:pt x="740578" y="1031556"/>
                  <a:pt x="1533793" y="1488144"/>
                  <a:pt x="2172771" y="1510178"/>
                </a:cubicBezTo>
                <a:close/>
              </a:path>
            </a:pathLst>
          </a:custGeom>
          <a:solidFill>
            <a:schemeClr val="bg1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55D0C17-4C29-4155-9861-A69692C6EF2D}"/>
              </a:ext>
            </a:extLst>
          </p:cNvPr>
          <p:cNvSpPr/>
          <p:nvPr/>
        </p:nvSpPr>
        <p:spPr>
          <a:xfrm>
            <a:off x="2411470" y="17741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5644410"/>
            <a:ext cx="894080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20295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2457450"/>
            <a:ext cx="8940801" cy="318696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20295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33975" y="5642870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33975" y="5939141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104698" y="268426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105814" y="357961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14152DD-C265-443C-9A09-0285046CC74B}"/>
              </a:ext>
            </a:extLst>
          </p:cNvPr>
          <p:cNvSpPr/>
          <p:nvPr userDrawn="1"/>
        </p:nvSpPr>
        <p:spPr>
          <a:xfrm>
            <a:off x="-1" y="3110682"/>
            <a:ext cx="12192001" cy="3747318"/>
          </a:xfrm>
          <a:custGeom>
            <a:avLst/>
            <a:gdLst>
              <a:gd name="connsiteX0" fmla="*/ 6724173 w 12192001"/>
              <a:gd name="connsiteY0" fmla="*/ 562187 h 3747318"/>
              <a:gd name="connsiteX1" fmla="*/ 12192001 w 12192001"/>
              <a:gd name="connsiteY1" fmla="*/ 3155212 h 3747318"/>
              <a:gd name="connsiteX2" fmla="*/ 12192001 w 12192001"/>
              <a:gd name="connsiteY2" fmla="*/ 3456339 h 3747318"/>
              <a:gd name="connsiteX3" fmla="*/ 6597881 w 12192001"/>
              <a:gd name="connsiteY3" fmla="*/ 801274 h 3747318"/>
              <a:gd name="connsiteX4" fmla="*/ 4332078 w 12192001"/>
              <a:gd name="connsiteY4" fmla="*/ 2190624 h 3747318"/>
              <a:gd name="connsiteX5" fmla="*/ 2411471 w 12192001"/>
              <a:gd name="connsiteY5" fmla="*/ 1390064 h 3747318"/>
              <a:gd name="connsiteX6" fmla="*/ 4257409 w 12192001"/>
              <a:gd name="connsiteY6" fmla="*/ 2007009 h 3747318"/>
              <a:gd name="connsiteX7" fmla="*/ 6559934 w 12192001"/>
              <a:gd name="connsiteY7" fmla="*/ 578489 h 3747318"/>
              <a:gd name="connsiteX8" fmla="*/ 6724173 w 12192001"/>
              <a:gd name="connsiteY8" fmla="*/ 562187 h 3747318"/>
              <a:gd name="connsiteX9" fmla="*/ 0 w 12192001"/>
              <a:gd name="connsiteY9" fmla="*/ 0 h 3747318"/>
              <a:gd name="connsiteX10" fmla="*/ 4503451 w 12192001"/>
              <a:gd name="connsiteY10" fmla="*/ 2715046 h 3747318"/>
              <a:gd name="connsiteX11" fmla="*/ 6682344 w 12192001"/>
              <a:gd name="connsiteY11" fmla="*/ 1380781 h 3747318"/>
              <a:gd name="connsiteX12" fmla="*/ 12093953 w 12192001"/>
              <a:gd name="connsiteY12" fmla="*/ 3721840 h 3747318"/>
              <a:gd name="connsiteX13" fmla="*/ 12131795 w 12192001"/>
              <a:gd name="connsiteY13" fmla="*/ 3747318 h 3747318"/>
              <a:gd name="connsiteX14" fmla="*/ 0 w 12192001"/>
              <a:gd name="connsiteY14" fmla="*/ 3747318 h 3747318"/>
              <a:gd name="connsiteX15" fmla="*/ 0 w 12192001"/>
              <a:gd name="connsiteY15" fmla="*/ 209423 h 3747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47318">
                <a:moveTo>
                  <a:pt x="6724173" y="562187"/>
                </a:moveTo>
                <a:cubicBezTo>
                  <a:pt x="8485945" y="484284"/>
                  <a:pt x="12190815" y="3155212"/>
                  <a:pt x="12192001" y="3155212"/>
                </a:cubicBezTo>
                <a:lnTo>
                  <a:pt x="12192001" y="3456339"/>
                </a:lnTo>
                <a:cubicBezTo>
                  <a:pt x="12192001" y="3456339"/>
                  <a:pt x="8281013" y="531973"/>
                  <a:pt x="6597881" y="801274"/>
                </a:cubicBezTo>
                <a:cubicBezTo>
                  <a:pt x="5534141" y="971424"/>
                  <a:pt x="5421525" y="2229795"/>
                  <a:pt x="4332078" y="2190624"/>
                </a:cubicBezTo>
                <a:cubicBezTo>
                  <a:pt x="3764098" y="2169814"/>
                  <a:pt x="3078604" y="1834411"/>
                  <a:pt x="2411471" y="1390064"/>
                </a:cubicBezTo>
                <a:cubicBezTo>
                  <a:pt x="3049225" y="1731587"/>
                  <a:pt x="3705341" y="1987423"/>
                  <a:pt x="4257409" y="2007009"/>
                </a:cubicBezTo>
                <a:cubicBezTo>
                  <a:pt x="5345632" y="2046180"/>
                  <a:pt x="5496195" y="748638"/>
                  <a:pt x="6559934" y="578489"/>
                </a:cubicBezTo>
                <a:cubicBezTo>
                  <a:pt x="6612533" y="570073"/>
                  <a:pt x="6667342" y="564700"/>
                  <a:pt x="6724173" y="562187"/>
                </a:cubicBezTo>
                <a:close/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4" y="1380781"/>
                </a:cubicBezTo>
                <a:cubicBezTo>
                  <a:pt x="8174402" y="1152257"/>
                  <a:pt x="11486120" y="3314425"/>
                  <a:pt x="12093953" y="3721840"/>
                </a:cubicBezTo>
                <a:lnTo>
                  <a:pt x="12131795" y="3747318"/>
                </a:lnTo>
                <a:lnTo>
                  <a:pt x="0" y="3747318"/>
                </a:lnTo>
                <a:lnTo>
                  <a:pt x="0" y="209423"/>
                </a:lnTo>
                <a:close/>
              </a:path>
            </a:pathLst>
          </a:custGeom>
          <a:solidFill>
            <a:srgbClr val="E0E0E0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6C124CB-6EA2-464E-83C9-B5CE01BA77AD}"/>
              </a:ext>
            </a:extLst>
          </p:cNvPr>
          <p:cNvSpPr/>
          <p:nvPr userDrawn="1"/>
        </p:nvSpPr>
        <p:spPr>
          <a:xfrm>
            <a:off x="-1" y="3093190"/>
            <a:ext cx="12177572" cy="3778325"/>
          </a:xfrm>
          <a:custGeom>
            <a:avLst/>
            <a:gdLst>
              <a:gd name="connsiteX0" fmla="*/ 0 w 12177572"/>
              <a:gd name="connsiteY0" fmla="*/ 0 h 3778325"/>
              <a:gd name="connsiteX1" fmla="*/ 4503451 w 12177572"/>
              <a:gd name="connsiteY1" fmla="*/ 2715046 h 3778325"/>
              <a:gd name="connsiteX2" fmla="*/ 6682343 w 12177572"/>
              <a:gd name="connsiteY2" fmla="*/ 1380781 h 3778325"/>
              <a:gd name="connsiteX3" fmla="*/ 12147002 w 12177572"/>
              <a:gd name="connsiteY3" fmla="*/ 3757557 h 3778325"/>
              <a:gd name="connsiteX4" fmla="*/ 12177572 w 12177572"/>
              <a:gd name="connsiteY4" fmla="*/ 3778325 h 3778325"/>
              <a:gd name="connsiteX5" fmla="*/ 0 w 12177572"/>
              <a:gd name="connsiteY5" fmla="*/ 3778325 h 3778325"/>
              <a:gd name="connsiteX6" fmla="*/ 0 w 12177572"/>
              <a:gd name="connsiteY6" fmla="*/ 209423 h 37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7572" h="3778325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6" y="2751769"/>
                  <a:pt x="5641861" y="1539913"/>
                  <a:pt x="6682343" y="1380781"/>
                </a:cubicBezTo>
                <a:cubicBezTo>
                  <a:pt x="8225852" y="1144378"/>
                  <a:pt x="11716678" y="3466383"/>
                  <a:pt x="12147002" y="3757557"/>
                </a:cubicBezTo>
                <a:lnTo>
                  <a:pt x="12177572" y="3778325"/>
                </a:lnTo>
                <a:lnTo>
                  <a:pt x="0" y="3778325"/>
                </a:lnTo>
                <a:lnTo>
                  <a:pt x="0" y="209423"/>
                </a:lnTo>
                <a:close/>
              </a:path>
            </a:pathLst>
          </a:custGeom>
          <a:blipFill>
            <a:blip r:embed="rId2"/>
            <a:srcRect/>
            <a:stretch>
              <a:fillRect t="-70207" b="-44661"/>
            </a:stretch>
          </a:blip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B5DA3C-8073-4B7B-A92D-3ED6D0B28BEE}"/>
              </a:ext>
            </a:extLst>
          </p:cNvPr>
          <p:cNvSpPr/>
          <p:nvPr userDrawn="1"/>
        </p:nvSpPr>
        <p:spPr>
          <a:xfrm>
            <a:off x="2411470" y="36537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95500" y="1135063"/>
            <a:ext cx="9423398" cy="229393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95500" y="4092314"/>
            <a:ext cx="94233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accent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5502" y="3796043"/>
            <a:ext cx="94233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emf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0859" y="3952240"/>
            <a:ext cx="5829301" cy="2224702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solidFill>
                  <a:schemeClr val="accent2"/>
                </a:solidFill>
              </a:rPr>
              <a:t>2020</a:t>
            </a:r>
            <a:r>
              <a:rPr lang="zh-CN" altLang="en-US" sz="2800" b="0" dirty="0">
                <a:solidFill>
                  <a:schemeClr val="accent2"/>
                </a:solidFill>
              </a:rPr>
              <a:t>百威校园挑战赛</a:t>
            </a:r>
            <a:br>
              <a:rPr lang="en-US" altLang="zh-CN" sz="2800" b="0" baseline="30000" dirty="0">
                <a:solidFill>
                  <a:schemeClr val="accent2"/>
                </a:solidFill>
              </a:rPr>
            </a:br>
            <a:r>
              <a:rPr lang="zh-CN" altLang="en-US" sz="2800" b="0" dirty="0">
                <a:solidFill>
                  <a:schemeClr val="accent2"/>
                </a:solidFill>
              </a:rPr>
              <a:t>数据技术方向</a:t>
            </a:r>
            <a:br>
              <a:rPr lang="en-US" altLang="zh-CN" sz="6000" dirty="0">
                <a:solidFill>
                  <a:schemeClr val="accent2"/>
                </a:solidFill>
              </a:rPr>
            </a:br>
            <a:r>
              <a:rPr lang="en-US" altLang="zh-CN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UNNC</a:t>
            </a:r>
            <a:r>
              <a:rPr lang="zh-CN" altLang="en-US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小分队</a:t>
            </a:r>
            <a:br>
              <a:rPr lang="en-US" altLang="zh-CN" sz="4400" b="0" dirty="0">
                <a:solidFill>
                  <a:schemeClr val="accent2"/>
                </a:solidFill>
                <a:latin typeface="Arial Black" panose="020B0A04020102020204" pitchFamily="34" charset="0"/>
              </a:rPr>
            </a:br>
            <a:r>
              <a:rPr lang="zh-CN" altLang="en-US" sz="24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小组成员：赵宇，朱明远，白诗琪</a:t>
            </a:r>
            <a:endParaRPr lang="zh-CN" altLang="en-US" b="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A7918A-A28A-44B2-AAD1-D4BE0F01C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79" y="278916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0" dirty="0">
                <a:latin typeface="Arial Black" panose="020B0A04020102020204" pitchFamily="34" charset="0"/>
              </a:rPr>
              <a:t>THANK YOU</a:t>
            </a:r>
            <a:br>
              <a:rPr lang="en-US" altLang="zh-CN" sz="4000" b="0" dirty="0">
                <a:latin typeface="Arial Black" panose="020B0A04020102020204" pitchFamily="34" charset="0"/>
              </a:rPr>
            </a:br>
            <a:r>
              <a:rPr lang="en-US" altLang="zh-CN" sz="2400" b="0" dirty="0">
                <a:latin typeface="Arial Black" panose="020B0A04020102020204" pitchFamily="34" charset="0"/>
              </a:rPr>
              <a:t>Challenge Accepted</a:t>
            </a:r>
            <a:endParaRPr lang="zh-CN" altLang="en-US" sz="4000" b="0" dirty="0">
              <a:latin typeface="Arial Black" panose="020B0A040201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UNNC </a:t>
            </a:r>
            <a:r>
              <a:rPr lang="zh-CN" altLang="en-US" sz="2400" dirty="0"/>
              <a:t>小分队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D080BA-EFE3-4A99-B4C2-89A678E5C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2639" y="503255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2E19E65-49B8-4EE3-86A9-B0900AEA9D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71000">
                <a:schemeClr val="accent1">
                  <a:lumMod val="75000"/>
                  <a:alpha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数据合并 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数据清洗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探索性分析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特征工程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sym typeface="+mn-lt"/>
                  </a:rPr>
                  <a:t>建模构想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CONTEN</a:t>
                </a:r>
                <a:r>
                  <a:rPr lang="tr-TR" sz="100" b="1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TS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12181840" cy="6844665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1073991" y="287528"/>
            <a:ext cx="6109097" cy="604044"/>
          </a:xfrm>
          <a:prstGeom prst="rect">
            <a:avLst/>
          </a:prstGeom>
        </p:spPr>
        <p:txBody>
          <a:bodyPr/>
          <a:lstStyle>
            <a:lvl1pPr algn="l" defTabSz="28879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cs typeface="+mn-ea"/>
              </a:rPr>
              <a:t>团队介绍与分工</a:t>
            </a:r>
          </a:p>
        </p:txBody>
      </p:sp>
      <p:sp>
        <p:nvSpPr>
          <p:cNvPr id="22" name="直接连接符 4"/>
          <p:cNvSpPr>
            <a:spLocks noChangeShapeType="1"/>
          </p:cNvSpPr>
          <p:nvPr/>
        </p:nvSpPr>
        <p:spPr bwMode="auto">
          <a:xfrm>
            <a:off x="476" y="1054255"/>
            <a:ext cx="12191207" cy="0"/>
          </a:xfrm>
          <a:prstGeom prst="line">
            <a:avLst/>
          </a:prstGeom>
          <a:noFill/>
          <a:ln w="6350">
            <a:solidFill>
              <a:srgbClr val="3AC4C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88CA2ECB-94A4-46E4-8FB0-77013900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54" y="5669112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C3AA9823-F2D8-48EF-A0AC-93D4DC25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516" y="5625308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穿着西装的男孩&#10;&#10;描述已自动生成">
            <a:extLst>
              <a:ext uri="{FF2B5EF4-FFF2-40B4-BE49-F238E27FC236}">
                <a16:creationId xmlns:a16="http://schemas.microsoft.com/office/drawing/2014/main" id="{75221AF8-1CF6-DC48-889A-F4B90FB543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1" b="15230"/>
          <a:stretch/>
        </p:blipFill>
        <p:spPr>
          <a:xfrm>
            <a:off x="1615558" y="3120453"/>
            <a:ext cx="1117843" cy="1334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541886-90F2-DB4E-AEE2-48EE07A77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4684209"/>
            <a:ext cx="994775" cy="127971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454075C-E4FD-2149-B174-A4C0850D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50743"/>
              </p:ext>
            </p:extLst>
          </p:nvPr>
        </p:nvGraphicFramePr>
        <p:xfrm>
          <a:off x="2939070" y="2913011"/>
          <a:ext cx="7370434" cy="15481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朱明远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Jilin University- BSc Biology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大学生数据建模大赛三等奖，中科院昆明动物所，中科院广州生物医药研究所，中科院上海生物化学研究所，宁波诺丁汉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Part-time RA,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UNNC  Data Assistant and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Employment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Procedure</a:t>
                      </a:r>
                      <a:r>
                        <a:rPr lang="zh-CN" altLang="fr-FR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薪郅互联网科技（上海）有限公司   实习薪酬数据分析员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模型框架搭建；外部数据的更新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481A57E-52E1-D342-984F-B5D7932E2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83987"/>
              </p:ext>
            </p:extLst>
          </p:nvPr>
        </p:nvGraphicFramePr>
        <p:xfrm>
          <a:off x="2939070" y="1330372"/>
          <a:ext cx="7370434" cy="14319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赵宇（队长）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Hape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Holding AG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数据分析师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完善公司用户画像与产品画像，优化消费者洞察与产品分析，辅助精准营销。</a:t>
                      </a:r>
                      <a:endParaRPr lang="en-US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京东 数据分析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梳理京东商城网站内茶饮料品类中，不同阶段用户的认知差距，定义站内茶品用户成长路径，探寻用户精细化分层运营及站内引流营销机会点。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35073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数据探索，根据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model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反馈进一步数据清理；业务层面。想到可能有用的稍微有一点业务含义的特征就添加，哪怕不太确定，或者觉得和已有特征关联较大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C840BD6-C321-7647-8E5D-DED7553DA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4551"/>
              </p:ext>
            </p:extLst>
          </p:nvPr>
        </p:nvGraphicFramePr>
        <p:xfrm>
          <a:off x="2939070" y="4554869"/>
          <a:ext cx="7370434" cy="18529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白诗琪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Computer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Science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generation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based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on computer vision / 2018.09 – 2019. 05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computer vision,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extract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multimodal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features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of the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create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an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system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Shanghai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Ping’an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HaoYiSheng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好医生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smart Q&amp;A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platform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/ 2019.07 – 2019.12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natural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language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processing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model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implement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diagnosis</a:t>
                      </a:r>
                      <a:endParaRPr lang="fr-FR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主要模型的调试以及参数更新，销售商用户画像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ACF6903-0F1B-4442-B680-CEC67AEC95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1291992"/>
            <a:ext cx="1039914" cy="15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0D68DBC-6C4E-4EF5-B32A-6A34AA44C1DC}"/>
              </a:ext>
            </a:extLst>
          </p:cNvPr>
          <p:cNvSpPr/>
          <p:nvPr/>
        </p:nvSpPr>
        <p:spPr>
          <a:xfrm>
            <a:off x="0" y="334481"/>
            <a:ext cx="12192000" cy="652351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9583C91-D86A-4792-A26F-C778A8A54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23256"/>
              </p:ext>
            </p:extLst>
          </p:nvPr>
        </p:nvGraphicFramePr>
        <p:xfrm>
          <a:off x="548474" y="1423375"/>
          <a:ext cx="4480725" cy="22634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93575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760004057"/>
                    </a:ext>
                  </a:extLst>
                </a:gridCol>
              </a:tblGrid>
              <a:tr h="491504"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商务计划表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历史销量数据表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产品主数据表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937626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销售日期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产品编号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品牌名称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包装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每箱单价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档次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355639"/>
                  </a:ext>
                </a:extLst>
              </a:tr>
              <a:tr h="5027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预估返利金额投入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40708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预估促销量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7712"/>
                  </a:ext>
                </a:extLst>
              </a:tr>
            </a:tbl>
          </a:graphicData>
        </a:graphic>
      </p:graphicFrame>
      <p:pic>
        <p:nvPicPr>
          <p:cNvPr id="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68B84FCC-F537-418B-B191-9D390AF5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B5743771-A5A5-48DE-AE9E-F957B9E36E16}"/>
              </a:ext>
            </a:extLst>
          </p:cNvPr>
          <p:cNvSpPr/>
          <p:nvPr/>
        </p:nvSpPr>
        <p:spPr>
          <a:xfrm rot="5400000">
            <a:off x="5139173" y="1972937"/>
            <a:ext cx="1778122" cy="1687351"/>
          </a:xfrm>
          <a:prstGeom prst="bentArrow">
            <a:avLst>
              <a:gd name="adj1" fmla="val 10324"/>
              <a:gd name="adj2" fmla="val 13714"/>
              <a:gd name="adj3" fmla="val 19975"/>
              <a:gd name="adj4" fmla="val 43750"/>
            </a:avLst>
          </a:prstGeom>
          <a:solidFill>
            <a:srgbClr val="3B251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DDD951-06D4-4234-BE64-CBFEB1031EAF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数据合并：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CDFD3-26AA-4D23-81F3-4CD7497FB716}"/>
              </a:ext>
            </a:extLst>
          </p:cNvPr>
          <p:cNvSpPr txBox="1"/>
          <p:nvPr/>
        </p:nvSpPr>
        <p:spPr>
          <a:xfrm>
            <a:off x="9093366" y="2966247"/>
            <a:ext cx="255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拟用外部数据：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r>
              <a:rPr lang="zh-CN" altLang="en-US" dirty="0">
                <a:solidFill>
                  <a:srgbClr val="46130F"/>
                </a:solidFill>
                <a:latin typeface="+mn-ea"/>
              </a:rPr>
              <a:t>季节，月平均温度，节假日，地区年龄结构，以及股市波动（消费指数）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7E86D2-A1E4-4E16-ADD4-84C43BAE7E79}"/>
              </a:ext>
            </a:extLst>
          </p:cNvPr>
          <p:cNvCxnSpPr/>
          <p:nvPr/>
        </p:nvCxnSpPr>
        <p:spPr>
          <a:xfrm>
            <a:off x="482600" y="1250487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D56CC1-69EC-418A-8C87-894F7D1D5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74" y="3856250"/>
            <a:ext cx="7468356" cy="27775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76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5995CE-0ACF-49A6-87AD-8D5F9CFA56C9}"/>
              </a:ext>
            </a:extLst>
          </p:cNvPr>
          <p:cNvSpPr>
            <a:spLocks noChangeAspect="1"/>
          </p:cNvSpPr>
          <p:nvPr/>
        </p:nvSpPr>
        <p:spPr>
          <a:xfrm>
            <a:off x="1879600" y="-14249"/>
            <a:ext cx="10312400" cy="68722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9744FB-C6C5-4459-B27A-84D4953AD671}"/>
              </a:ext>
            </a:extLst>
          </p:cNvPr>
          <p:cNvSpPr/>
          <p:nvPr/>
        </p:nvSpPr>
        <p:spPr>
          <a:xfrm>
            <a:off x="0" y="-14250"/>
            <a:ext cx="12192000" cy="6872250"/>
          </a:xfrm>
          <a:prstGeom prst="rect">
            <a:avLst/>
          </a:prstGeom>
          <a:gradFill>
            <a:gsLst>
              <a:gs pos="44000">
                <a:schemeClr val="bg1"/>
              </a:gs>
              <a:gs pos="100000">
                <a:srgbClr val="D98201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568AE-ED49-4A0C-8A82-E6F4440775CE}"/>
              </a:ext>
            </a:extLst>
          </p:cNvPr>
          <p:cNvSpPr txBox="1"/>
          <p:nvPr/>
        </p:nvSpPr>
        <p:spPr>
          <a:xfrm>
            <a:off x="482600" y="1904998"/>
            <a:ext cx="4292600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补充“</a:t>
            </a:r>
            <a:r>
              <a:rPr lang="en-US" altLang="zh-CN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Price</a:t>
            </a: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”字段的缺失值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用相同地区，相同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，其它月份的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Price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的平均值，来填充缺失值。 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比如，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的产品，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 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月在黑龙江的价格缺失。那么就找出这款产品在黑龙江其它月份的所有价格，算出平均值，然后把这个平均值作为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月的价格。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88E17E-41A6-423D-8012-2D83496EC5C7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数据清洗：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C06460-82BB-447D-8EDA-88130853DF07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2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1AC47E4-934C-4121-A7C6-D5A35BB266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FE991B-C93A-47B3-A9B7-584CC35F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84" y="2690580"/>
            <a:ext cx="3663287" cy="24490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04EC70-B57B-4368-BBB8-BC4EA9531624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71BC8F1-75E4-44E9-A4DB-E4E7888BC7ED}"/>
              </a:ext>
            </a:extLst>
          </p:cNvPr>
          <p:cNvSpPr txBox="1"/>
          <p:nvPr/>
        </p:nvSpPr>
        <p:spPr>
          <a:xfrm>
            <a:off x="482600" y="1904998"/>
            <a:ext cx="3581400" cy="214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各区域每年各月总销量走势</a:t>
            </a:r>
            <a:endParaRPr lang="en-US" altLang="zh-CN" sz="10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从右图图一可知，在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这四年中，黑龙江的销量比较稳定，每年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月的销量最高，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月大幅下滑，然后逐步上升只八月，接下来又下滑。总体上有明显的波动规律。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在这四年间，吉林的销量自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月开始，有明显上升，之后成规律性波动，每年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月份的销量相对较低。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7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1EE04BDE-F3D4-47DB-AF1A-933DD05C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F69D01-C356-5D4E-9F49-A3B5DEFABE61}"/>
              </a:ext>
            </a:extLst>
          </p:cNvPr>
          <p:cNvSpPr txBox="1"/>
          <p:nvPr/>
        </p:nvSpPr>
        <p:spPr>
          <a:xfrm>
            <a:off x="482600" y="4381499"/>
            <a:ext cx="3581400" cy="191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cs typeface="+mn-ea"/>
              </a:rPr>
              <a:t>各档次啤酒的销量</a:t>
            </a:r>
            <a:endParaRPr lang="en-US" altLang="zh-CN" sz="1000" b="1" dirty="0">
              <a:solidFill>
                <a:srgbClr val="AF0203"/>
              </a:solidFill>
              <a:latin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右图图二显示的是，在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这四年中，在黑龙江和吉林两地，各档次啤酒每个月的销量。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从中可知，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low-end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这个档次的啤酒销量最高，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middle-end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其次，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第三，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super 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销量最少。值得一提的是，吉林省的低端酒销量，在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年年中有一个很大幅度的上升。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9CD42E-2391-694D-AAD2-3411B0D08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646" y="2728064"/>
            <a:ext cx="4015409" cy="23741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072540-5311-C64E-820C-D76275E44DD3}"/>
              </a:ext>
            </a:extLst>
          </p:cNvPr>
          <p:cNvSpPr txBox="1"/>
          <p:nvPr/>
        </p:nvSpPr>
        <p:spPr>
          <a:xfrm>
            <a:off x="4844264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图一：各区域每年各月总销量走势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4A228A-184C-0144-9461-355788C9B790}"/>
              </a:ext>
            </a:extLst>
          </p:cNvPr>
          <p:cNvSpPr txBox="1"/>
          <p:nvPr/>
        </p:nvSpPr>
        <p:spPr>
          <a:xfrm>
            <a:off x="9200343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图二：各档次啤酒的销量</a:t>
            </a:r>
          </a:p>
        </p:txBody>
      </p:sp>
    </p:spTree>
    <p:extLst>
      <p:ext uri="{BB962C8B-B14F-4D97-AF65-F5344CB8AC3E}">
        <p14:creationId xmlns:p14="http://schemas.microsoft.com/office/powerpoint/2010/main" val="84416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0B64A-F068-4469-B407-B17B10CE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240" y="1950720"/>
            <a:ext cx="6691464" cy="45562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EBF33E-0A5B-49CD-ACDF-0FFCD17948EA}"/>
              </a:ext>
            </a:extLst>
          </p:cNvPr>
          <p:cNvSpPr txBox="1"/>
          <p:nvPr/>
        </p:nvSpPr>
        <p:spPr>
          <a:xfrm>
            <a:off x="482600" y="3417245"/>
            <a:ext cx="4302760" cy="1680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各品牌的包装情况</a:t>
            </a:r>
            <a:endParaRPr lang="en-US" altLang="zh-CN" sz="10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右图显示的是，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这四年间，在黑龙江和吉林两省中，各品牌分别有多少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，以及各品牌中的包装情况。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例如，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low-end1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这个品牌在吉林省共有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23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，其中有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18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big bottle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，有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Small Bottle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，剩下两个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的包装分别为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Big Can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和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Small Can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DAC62D-7B15-4C81-BAC0-3B077D6DFD7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F502C44C-228B-4B99-9811-44FF6473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6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796531-DE7B-4096-9B35-76A6E6A8EA0F}"/>
              </a:ext>
            </a:extLst>
          </p:cNvPr>
          <p:cNvSpPr txBox="1"/>
          <p:nvPr/>
        </p:nvSpPr>
        <p:spPr>
          <a:xfrm>
            <a:off x="2848913" y="2481464"/>
            <a:ext cx="6494173" cy="33723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特征选择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46130F"/>
                </a:solidFill>
                <a:latin typeface="+mn-ea"/>
              </a:rPr>
              <a:t>Permutation based method: </a:t>
            </a:r>
            <a:r>
              <a:rPr lang="zh-CN" altLang="en-US" sz="1600" dirty="0">
                <a:solidFill>
                  <a:srgbClr val="46130F"/>
                </a:solidFill>
                <a:latin typeface="+mn-ea"/>
              </a:rPr>
              <a:t>选出最重要的几个特征</a:t>
            </a: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特征提取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/>
              <a:t>Topic </a:t>
            </a:r>
            <a:r>
              <a:rPr lang="en-US" altLang="zh-CN" sz="1600" dirty="0"/>
              <a:t>M</a:t>
            </a:r>
            <a:r>
              <a:rPr lang="zh-CN" altLang="zh-CN" sz="1600" dirty="0"/>
              <a:t>odelling</a:t>
            </a:r>
            <a:r>
              <a:rPr lang="en-US" altLang="zh-CN" sz="1600" dirty="0"/>
              <a:t> or</a:t>
            </a:r>
            <a:r>
              <a:rPr lang="zh-CN" altLang="en-US" sz="1600" dirty="0"/>
              <a:t> </a:t>
            </a:r>
            <a:r>
              <a:rPr lang="en-US" altLang="zh-CN" sz="1600" dirty="0"/>
              <a:t>PCA</a:t>
            </a:r>
            <a:r>
              <a:rPr lang="zh-CN" altLang="en-US" sz="1600" dirty="0"/>
              <a:t>：降维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Embedding</a:t>
            </a: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转换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Like </a:t>
            </a:r>
            <a:r>
              <a:rPr lang="en-GB" altLang="zh-CN" sz="1600" dirty="0"/>
              <a:t>word2vec(</a:t>
            </a:r>
            <a:r>
              <a:rPr lang="en-GB" altLang="zh-CN" sz="1600" dirty="0" err="1"/>
              <a:t>Keras</a:t>
            </a:r>
            <a:r>
              <a:rPr lang="en-GB" altLang="zh-CN" sz="1600" dirty="0"/>
              <a:t>), </a:t>
            </a:r>
            <a:r>
              <a:rPr lang="zh-CN" altLang="en-US" sz="1600" dirty="0"/>
              <a:t>相似的产品以及销售门店</a:t>
            </a:r>
            <a:r>
              <a:rPr lang="en-US" altLang="zh-CN" sz="1600" dirty="0"/>
              <a:t> -&gt;</a:t>
            </a:r>
            <a:r>
              <a:rPr lang="zh-CN" altLang="en-US" sz="1600" dirty="0"/>
              <a:t>稠密的向量空间临近</a:t>
            </a:r>
            <a:endParaRPr lang="en-US" altLang="zh-CN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9E9492-3C8A-4D8D-A91C-099EE85A98A6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特征工程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802ABBD-1DD8-410B-BAC2-BA55953B3FB3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447A6F55-9A02-4CDE-A15A-1F01641E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2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122FCD-89B2-4D08-80E0-94B658EB21B3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建模构想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249CDD1-B710-43E9-9778-F9B6B071F23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62D2B7A-E333-427C-9920-354D49DD00D5}"/>
              </a:ext>
            </a:extLst>
          </p:cNvPr>
          <p:cNvSpPr txBox="1"/>
          <p:nvPr/>
        </p:nvSpPr>
        <p:spPr>
          <a:xfrm>
            <a:off x="1289415" y="1445510"/>
            <a:ext cx="9139719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差异性特征训练出来的模型，最终根据线上得分进行加权融合（算法层面，结果层面）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将预测出来的结果进行加权平均作为单模型最终结果，保证模型训练结果的稳定性。</a:t>
            </a:r>
            <a:r>
              <a:rPr lang="zh-CN" altLang="en-US" sz="1400" dirty="0"/>
              <a:t>   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C3C49-13B1-47FB-83FE-EF45B39532B6}"/>
              </a:ext>
            </a:extLst>
          </p:cNvPr>
          <p:cNvGrpSpPr/>
          <p:nvPr/>
        </p:nvGrpSpPr>
        <p:grpSpPr>
          <a:xfrm>
            <a:off x="1245870" y="2325688"/>
            <a:ext cx="8863185" cy="4349543"/>
            <a:chOff x="118635" y="270569"/>
            <a:chExt cx="8863185" cy="434954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8799DD-836E-410C-B731-4D27B1F06E97}"/>
                </a:ext>
              </a:extLst>
            </p:cNvPr>
            <p:cNvSpPr/>
            <p:nvPr/>
          </p:nvSpPr>
          <p:spPr>
            <a:xfrm>
              <a:off x="477337" y="416584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模型融合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125550D-B42E-4DE7-A823-A94FBAADA279}"/>
                    </a:ext>
                  </a:extLst>
                </p:cNvPr>
                <p:cNvSpPr/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（验证集）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7BD2107F-DFAB-49EC-8B88-16CA9241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5F48CE6-7814-4A49-B9E1-D008C0253F0C}"/>
                    </a:ext>
                  </a:extLst>
                </p:cNvPr>
                <p:cNvSpPr/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（测试集）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A7905F0-82C5-4C4B-9B02-BDDDFE9BE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9DD2FB-DAD0-4C24-818C-1589F2379EB7}"/>
                </a:ext>
              </a:extLst>
            </p:cNvPr>
            <p:cNvSpPr txBox="1"/>
            <p:nvPr/>
          </p:nvSpPr>
          <p:spPr>
            <a:xfrm>
              <a:off x="2893421" y="14921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第一层：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053402-E4FA-4FCF-AD9B-AF31B29F85F5}"/>
                </a:ext>
              </a:extLst>
            </p:cNvPr>
            <p:cNvSpPr txBox="1"/>
            <p:nvPr/>
          </p:nvSpPr>
          <p:spPr>
            <a:xfrm>
              <a:off x="2830904" y="2913789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第二层：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8D643A-664B-4408-9F9A-59811C3C2730}"/>
                </a:ext>
              </a:extLst>
            </p:cNvPr>
            <p:cNvSpPr txBox="1"/>
            <p:nvPr/>
          </p:nvSpPr>
          <p:spPr>
            <a:xfrm>
              <a:off x="268966" y="22780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线性回归拟合验证集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D01B443-2844-4B0F-A932-ED587B3B37A0}"/>
                    </a:ext>
                  </a:extLst>
                </p:cNvPr>
                <p:cNvSpPr/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A6F32E6-2281-49C3-A52A-35C1FAAA3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7A7820F-6DA4-4C42-A34A-32A5BAF1F2EB}"/>
                </a:ext>
              </a:extLst>
            </p:cNvPr>
            <p:cNvSpPr txBox="1"/>
            <p:nvPr/>
          </p:nvSpPr>
          <p:spPr>
            <a:xfrm>
              <a:off x="5033670" y="270569"/>
              <a:ext cx="2587554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Stacking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模型融合流程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BBC08BD-E29B-433E-857D-7D42B436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0047" y="751629"/>
              <a:ext cx="4971773" cy="359341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87BD970-20AF-47ED-A723-E0687F17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717" y="1108583"/>
              <a:ext cx="849837" cy="863327"/>
            </a:xfrm>
            <a:prstGeom prst="rect">
              <a:avLst/>
            </a:prstGeom>
          </p:spPr>
        </p:pic>
      </p:grpSp>
      <p:pic>
        <p:nvPicPr>
          <p:cNvPr id="1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31991C1B-62DC-4D2A-B744-D88E489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54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770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PICTURE" val="#12284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2A200"/>
      </a:accent1>
      <a:accent2>
        <a:srgbClr val="202950"/>
      </a:accent2>
      <a:accent3>
        <a:srgbClr val="1A7AB1"/>
      </a:accent3>
      <a:accent4>
        <a:srgbClr val="656A7E"/>
      </a:accent4>
      <a:accent5>
        <a:srgbClr val="999898"/>
      </a:accent5>
      <a:accent6>
        <a:srgbClr val="B8B8B8"/>
      </a:accent6>
      <a:hlink>
        <a:srgbClr val="026CA2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634</TotalTime>
  <Words>971</Words>
  <Application>Microsoft Office PowerPoint</Application>
  <PresentationFormat>宽屏</PresentationFormat>
  <Paragraphs>99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Arial Black</vt:lpstr>
      <vt:lpstr>Calibri</vt:lpstr>
      <vt:lpstr>Cambria Math</vt:lpstr>
      <vt:lpstr>Wingdings</vt:lpstr>
      <vt:lpstr>主题5</vt:lpstr>
      <vt:lpstr>think-cell Slide</vt:lpstr>
      <vt:lpstr>2020百威校园挑战赛 数据技术方向 UNNC小分队 小组成员：赵宇，朱明远，白诗琪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Challenge Accepted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Mingyuan ZHU (20219292)</cp:lastModifiedBy>
  <cp:revision>52</cp:revision>
  <cp:lastPrinted>2019-05-23T16:00:00Z</cp:lastPrinted>
  <dcterms:created xsi:type="dcterms:W3CDTF">2019-05-23T16:00:00Z</dcterms:created>
  <dcterms:modified xsi:type="dcterms:W3CDTF">2020-07-07T23:57:48Z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